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Lst>
  <p:sldSz cx="130048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League Spartan" charset="1" panose="00000800000000000000"/>
      <p:regular r:id="rId14"/>
    </p:embeddedFont>
    <p:embeddedFont>
      <p:font typeface="Helios Extended" charset="1" panose="02000505040000020004"/>
      <p:regular r:id="rId15"/>
    </p:embeddedFont>
    <p:embeddedFont>
      <p:font typeface="Helios Extended Bold" charset="1" panose="02000805050000020004"/>
      <p:regular r:id="rId16"/>
    </p:embeddedFont>
    <p:embeddedFont>
      <p:font typeface="Helios Extended Italics" charset="1" panose="02000505000000090004"/>
      <p:regular r:id="rId17"/>
    </p:embeddedFont>
    <p:embeddedFont>
      <p:font typeface="Helios Extended Bold Italics" charset="1" panose="02000805000000090004"/>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Public Sans Thin" charset="1" panose="00000000000000000000"/>
      <p:regular r:id="rId23"/>
    </p:embeddedFont>
    <p:embeddedFont>
      <p:font typeface="Public Sans Thin Italics" charset="1" panose="00000000000000000000"/>
      <p:regular r:id="rId24"/>
    </p:embeddedFont>
    <p:embeddedFont>
      <p:font typeface="Public Sans Medium" charset="1" panose="00000000000000000000"/>
      <p:regular r:id="rId25"/>
    </p:embeddedFont>
    <p:embeddedFont>
      <p:font typeface="Public Sans Medium Italics" charset="1" panose="00000000000000000000"/>
      <p:regular r:id="rId26"/>
    </p:embeddedFont>
    <p:embeddedFont>
      <p:font typeface="Public Sans Heavy" charset="1" panose="00000000000000000000"/>
      <p:regular r:id="rId27"/>
    </p:embeddedFont>
    <p:embeddedFont>
      <p:font typeface="Public Sans Heavy Italics" charset="1" panose="000000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75335" y="2213647"/>
            <a:ext cx="6867613" cy="603256"/>
          </a:xfrm>
          <a:prstGeom prst="rect">
            <a:avLst/>
          </a:prstGeom>
        </p:spPr>
        <p:txBody>
          <a:bodyPr anchor="t" rtlCol="false" tIns="0" lIns="0" bIns="0" rIns="0">
            <a:spAutoFit/>
          </a:bodyPr>
          <a:lstStyle/>
          <a:p>
            <a:pPr>
              <a:lnSpc>
                <a:spcPts val="4130"/>
              </a:lnSpc>
            </a:pPr>
            <a:r>
              <a:rPr lang="en-US" sz="3755" spc="1866">
                <a:solidFill>
                  <a:srgbClr val="FFFFFF"/>
                </a:solidFill>
                <a:latin typeface="Kollektif Bold"/>
              </a:rPr>
              <a:t>DATA</a:t>
            </a:r>
          </a:p>
        </p:txBody>
      </p:sp>
      <p:sp>
        <p:nvSpPr>
          <p:cNvPr name="TextBox 3" id="3"/>
          <p:cNvSpPr txBox="true"/>
          <p:nvPr/>
        </p:nvSpPr>
        <p:spPr>
          <a:xfrm rot="0">
            <a:off x="686160" y="2823784"/>
            <a:ext cx="9739218" cy="1606029"/>
          </a:xfrm>
          <a:prstGeom prst="rect">
            <a:avLst/>
          </a:prstGeom>
        </p:spPr>
        <p:txBody>
          <a:bodyPr anchor="t" rtlCol="false" tIns="0" lIns="0" bIns="0" rIns="0">
            <a:spAutoFit/>
          </a:bodyPr>
          <a:lstStyle/>
          <a:p>
            <a:pPr>
              <a:lnSpc>
                <a:spcPts val="12392"/>
              </a:lnSpc>
            </a:pPr>
            <a:r>
              <a:rPr lang="en-US" sz="11266" spc="1205">
                <a:solidFill>
                  <a:srgbClr val="AFC1D0"/>
                </a:solidFill>
                <a:latin typeface="Public Sans Bold"/>
              </a:rPr>
              <a:t>SCIENCE</a:t>
            </a:r>
          </a:p>
        </p:txBody>
      </p:sp>
      <p:sp>
        <p:nvSpPr>
          <p:cNvPr name="Freeform 4" id="4"/>
          <p:cNvSpPr/>
          <p:nvPr/>
        </p:nvSpPr>
        <p:spPr>
          <a:xfrm flipH="false" flipV="false" rot="0">
            <a:off x="-656802" y="5237750"/>
            <a:ext cx="9125663" cy="215697"/>
          </a:xfrm>
          <a:custGeom>
            <a:avLst/>
            <a:gdLst/>
            <a:ahLst/>
            <a:cxnLst/>
            <a:rect r="r" b="b" t="t" l="l"/>
            <a:pathLst>
              <a:path h="215697" w="9125663">
                <a:moveTo>
                  <a:pt x="0" y="0"/>
                </a:moveTo>
                <a:lnTo>
                  <a:pt x="9125664" y="0"/>
                </a:lnTo>
                <a:lnTo>
                  <a:pt x="9125664" y="215698"/>
                </a:lnTo>
                <a:lnTo>
                  <a:pt x="0" y="21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2059" y="731520"/>
            <a:ext cx="213970" cy="213970"/>
          </a:xfrm>
          <a:custGeom>
            <a:avLst/>
            <a:gdLst/>
            <a:ahLst/>
            <a:cxnLst/>
            <a:rect r="r" b="b" t="t" l="l"/>
            <a:pathLst>
              <a:path h="213970" w="213970">
                <a:moveTo>
                  <a:pt x="0" y="0"/>
                </a:moveTo>
                <a:lnTo>
                  <a:pt x="213970" y="0"/>
                </a:lnTo>
                <a:lnTo>
                  <a:pt x="213970" y="213970"/>
                </a:lnTo>
                <a:lnTo>
                  <a:pt x="0" y="213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00562" y="744045"/>
            <a:ext cx="3632264" cy="359523"/>
          </a:xfrm>
          <a:prstGeom prst="rect">
            <a:avLst/>
          </a:prstGeom>
        </p:spPr>
        <p:txBody>
          <a:bodyPr anchor="t" rtlCol="false" tIns="0" lIns="0" bIns="0" rIns="0">
            <a:spAutoFit/>
          </a:bodyPr>
          <a:lstStyle/>
          <a:p>
            <a:pPr>
              <a:lnSpc>
                <a:spcPts val="1329"/>
              </a:lnSpc>
            </a:pPr>
            <a:r>
              <a:rPr lang="en-US" sz="1208" spc="48">
                <a:solidFill>
                  <a:srgbClr val="FFFFFF"/>
                </a:solidFill>
                <a:latin typeface="Kollektif Bold"/>
              </a:rPr>
              <a:t>DIGITAL SKILL FAIR 24.0 DIBIMBING.ID</a:t>
            </a:r>
          </a:p>
          <a:p>
            <a:pPr>
              <a:lnSpc>
                <a:spcPts val="1329"/>
              </a:lnSpc>
            </a:pPr>
          </a:p>
        </p:txBody>
      </p:sp>
      <p:sp>
        <p:nvSpPr>
          <p:cNvPr name="Freeform 7" id="7"/>
          <p:cNvSpPr/>
          <p:nvPr/>
        </p:nvSpPr>
        <p:spPr>
          <a:xfrm flipH="false" flipV="false" rot="0">
            <a:off x="-1913447" y="1092685"/>
            <a:ext cx="4888087" cy="115537"/>
          </a:xfrm>
          <a:custGeom>
            <a:avLst/>
            <a:gdLst/>
            <a:ahLst/>
            <a:cxnLst/>
            <a:rect r="r" b="b" t="t" l="l"/>
            <a:pathLst>
              <a:path h="115537" w="4888087">
                <a:moveTo>
                  <a:pt x="0" y="0"/>
                </a:moveTo>
                <a:lnTo>
                  <a:pt x="4888087" y="0"/>
                </a:lnTo>
                <a:lnTo>
                  <a:pt x="4888087" y="115537"/>
                </a:lnTo>
                <a:lnTo>
                  <a:pt x="0" y="115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2700000">
            <a:off x="10673368" y="1322993"/>
            <a:ext cx="4669213" cy="4669213"/>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63F6B"/>
            </a:solidFill>
          </p:spPr>
        </p:sp>
      </p:grpSp>
      <p:grpSp>
        <p:nvGrpSpPr>
          <p:cNvPr name="Group 10" id="10"/>
          <p:cNvGrpSpPr/>
          <p:nvPr/>
        </p:nvGrpSpPr>
        <p:grpSpPr>
          <a:xfrm rot="2700000">
            <a:off x="10926951" y="1576576"/>
            <a:ext cx="4162048" cy="4162048"/>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7927384" y="5804992"/>
            <a:ext cx="4383530" cy="4383530"/>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63F6B"/>
            </a:solidFill>
          </p:spPr>
        </p:sp>
      </p:grpSp>
      <p:sp>
        <p:nvSpPr>
          <p:cNvPr name="TextBox 14" id="14"/>
          <p:cNvSpPr txBox="true"/>
          <p:nvPr/>
        </p:nvSpPr>
        <p:spPr>
          <a:xfrm rot="0">
            <a:off x="734695" y="4326731"/>
            <a:ext cx="7940977" cy="680571"/>
          </a:xfrm>
          <a:prstGeom prst="rect">
            <a:avLst/>
          </a:prstGeom>
        </p:spPr>
        <p:txBody>
          <a:bodyPr anchor="t" rtlCol="false" tIns="0" lIns="0" bIns="0" rIns="0">
            <a:spAutoFit/>
          </a:bodyPr>
          <a:lstStyle/>
          <a:p>
            <a:pPr>
              <a:lnSpc>
                <a:spcPts val="2503"/>
              </a:lnSpc>
            </a:pPr>
            <a:r>
              <a:rPr lang="en-US" sz="2275" spc="193">
                <a:solidFill>
                  <a:srgbClr val="FFFFFF"/>
                </a:solidFill>
                <a:latin typeface="Kollektif Bold"/>
              </a:rPr>
              <a:t>POKEMON DATA CLASSIFICATION ACCURACY BY UTILIZING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838238" y="3175267"/>
            <a:ext cx="18334928" cy="6816827"/>
          </a:xfrm>
          <a:prstGeom prst="rect">
            <a:avLst/>
          </a:prstGeom>
          <a:solidFill>
            <a:srgbClr val="000000">
              <a:alpha val="6667"/>
            </a:srgbClr>
          </a:solidFill>
        </p:spPr>
      </p:sp>
      <p:sp>
        <p:nvSpPr>
          <p:cNvPr name="Freeform 3" id="3"/>
          <p:cNvSpPr/>
          <p:nvPr/>
        </p:nvSpPr>
        <p:spPr>
          <a:xfrm flipH="false" flipV="false" rot="0">
            <a:off x="734695" y="731520"/>
            <a:ext cx="1267953" cy="209789"/>
          </a:xfrm>
          <a:custGeom>
            <a:avLst/>
            <a:gdLst/>
            <a:ahLst/>
            <a:cxnLst/>
            <a:rect r="r" b="b" t="t" l="l"/>
            <a:pathLst>
              <a:path h="209789" w="1267953">
                <a:moveTo>
                  <a:pt x="0" y="0"/>
                </a:moveTo>
                <a:lnTo>
                  <a:pt x="1267953" y="0"/>
                </a:lnTo>
                <a:lnTo>
                  <a:pt x="1267953" y="209789"/>
                </a:lnTo>
                <a:lnTo>
                  <a:pt x="0" y="209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08502" y="6369282"/>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443450" y="496678"/>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99681" y="6811320"/>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734695" y="5904321"/>
            <a:ext cx="11541760" cy="120547"/>
          </a:xfrm>
          <a:prstGeom prst="rect">
            <a:avLst/>
          </a:prstGeom>
          <a:solidFill>
            <a:srgbClr val="FFFFFF"/>
          </a:solidFill>
        </p:spPr>
      </p:sp>
      <p:sp>
        <p:nvSpPr>
          <p:cNvPr name="AutoShape 8" id="8"/>
          <p:cNvSpPr/>
          <p:nvPr/>
        </p:nvSpPr>
        <p:spPr>
          <a:xfrm rot="0">
            <a:off x="734695" y="1290332"/>
            <a:ext cx="11541760" cy="120547"/>
          </a:xfrm>
          <a:prstGeom prst="rect">
            <a:avLst/>
          </a:prstGeom>
          <a:solidFill>
            <a:srgbClr val="FFFFFF"/>
          </a:solidFill>
        </p:spPr>
      </p:sp>
      <p:sp>
        <p:nvSpPr>
          <p:cNvPr name="Freeform 9" id="9"/>
          <p:cNvSpPr/>
          <p:nvPr/>
        </p:nvSpPr>
        <p:spPr>
          <a:xfrm flipH="false" flipV="false" rot="0">
            <a:off x="7564942" y="3886211"/>
            <a:ext cx="449155" cy="457049"/>
          </a:xfrm>
          <a:custGeom>
            <a:avLst/>
            <a:gdLst/>
            <a:ahLst/>
            <a:cxnLst/>
            <a:rect r="r" b="b" t="t" l="l"/>
            <a:pathLst>
              <a:path h="457049" w="449155">
                <a:moveTo>
                  <a:pt x="0" y="0"/>
                </a:moveTo>
                <a:lnTo>
                  <a:pt x="449155" y="0"/>
                </a:lnTo>
                <a:lnTo>
                  <a:pt x="449155" y="457049"/>
                </a:lnTo>
                <a:lnTo>
                  <a:pt x="0" y="4570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532027" y="3044493"/>
            <a:ext cx="514985" cy="514985"/>
          </a:xfrm>
          <a:custGeom>
            <a:avLst/>
            <a:gdLst/>
            <a:ahLst/>
            <a:cxnLst/>
            <a:rect r="r" b="b" t="t" l="l"/>
            <a:pathLst>
              <a:path h="514985" w="514985">
                <a:moveTo>
                  <a:pt x="0" y="0"/>
                </a:moveTo>
                <a:lnTo>
                  <a:pt x="514985" y="0"/>
                </a:lnTo>
                <a:lnTo>
                  <a:pt x="514985" y="514985"/>
                </a:lnTo>
                <a:lnTo>
                  <a:pt x="0" y="514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734695" y="2416529"/>
            <a:ext cx="5494977" cy="2786941"/>
          </a:xfrm>
          <a:prstGeom prst="rect">
            <a:avLst/>
          </a:prstGeom>
        </p:spPr>
        <p:txBody>
          <a:bodyPr anchor="t" rtlCol="false" tIns="0" lIns="0" bIns="0" rIns="0">
            <a:spAutoFit/>
          </a:bodyPr>
          <a:lstStyle/>
          <a:p>
            <a:pPr>
              <a:lnSpc>
                <a:spcPts val="10594"/>
              </a:lnSpc>
            </a:pPr>
            <a:r>
              <a:rPr lang="en-US" sz="11515" spc="-679">
                <a:solidFill>
                  <a:srgbClr val="FFFFFF"/>
                </a:solidFill>
                <a:latin typeface="Montserrat Ultra-Bold"/>
              </a:rPr>
              <a:t>THANK YOU</a:t>
            </a:r>
          </a:p>
        </p:txBody>
      </p:sp>
      <p:sp>
        <p:nvSpPr>
          <p:cNvPr name="TextBox 12" id="12"/>
          <p:cNvSpPr txBox="true"/>
          <p:nvPr/>
        </p:nvSpPr>
        <p:spPr>
          <a:xfrm rot="0">
            <a:off x="8193759" y="3811231"/>
            <a:ext cx="4576077" cy="435560"/>
          </a:xfrm>
          <a:prstGeom prst="rect">
            <a:avLst/>
          </a:prstGeom>
        </p:spPr>
        <p:txBody>
          <a:bodyPr anchor="t" rtlCol="false" tIns="0" lIns="0" bIns="0" rIns="0">
            <a:spAutoFit/>
          </a:bodyPr>
          <a:lstStyle/>
          <a:p>
            <a:pPr>
              <a:lnSpc>
                <a:spcPts val="3999"/>
              </a:lnSpc>
            </a:pPr>
            <a:r>
              <a:rPr lang="en-US" sz="1777" spc="35">
                <a:solidFill>
                  <a:srgbClr val="FFFFFF"/>
                </a:solidFill>
                <a:latin typeface="Montserrat"/>
              </a:rPr>
              <a:t>https://medium.com/@salmafirdausi</a:t>
            </a:r>
          </a:p>
        </p:txBody>
      </p:sp>
      <p:sp>
        <p:nvSpPr>
          <p:cNvPr name="TextBox 13" id="13"/>
          <p:cNvSpPr txBox="true"/>
          <p:nvPr/>
        </p:nvSpPr>
        <p:spPr>
          <a:xfrm rot="0">
            <a:off x="8193759" y="2998481"/>
            <a:ext cx="3512663" cy="435560"/>
          </a:xfrm>
          <a:prstGeom prst="rect">
            <a:avLst/>
          </a:prstGeom>
        </p:spPr>
        <p:txBody>
          <a:bodyPr anchor="t" rtlCol="false" tIns="0" lIns="0" bIns="0" rIns="0">
            <a:spAutoFit/>
          </a:bodyPr>
          <a:lstStyle/>
          <a:p>
            <a:pPr>
              <a:lnSpc>
                <a:spcPts val="3999"/>
              </a:lnSpc>
            </a:pPr>
            <a:r>
              <a:rPr lang="en-US" sz="1777" spc="35">
                <a:solidFill>
                  <a:srgbClr val="FFFFFF"/>
                </a:solidFill>
                <a:latin typeface="Montserrat"/>
              </a:rPr>
              <a:t>salmafirdausi07@gmail.com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5828498" y="0"/>
            <a:ext cx="10299027" cy="7315200"/>
            <a:chOff x="0" y="0"/>
            <a:chExt cx="676641" cy="480605"/>
          </a:xfrm>
        </p:grpSpPr>
        <p:sp>
          <p:nvSpPr>
            <p:cNvPr name="Freeform 3" id="3"/>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4" id="4"/>
            <p:cNvSpPr txBox="true"/>
            <p:nvPr/>
          </p:nvSpPr>
          <p:spPr>
            <a:xfrm>
              <a:off x="101600" y="-47625"/>
              <a:ext cx="473441" cy="528230"/>
            </a:xfrm>
            <a:prstGeom prst="rect">
              <a:avLst/>
            </a:prstGeom>
          </p:spPr>
          <p:txBody>
            <a:bodyPr anchor="ctr" rtlCol="false" tIns="36124" lIns="36124" bIns="36124" rIns="36124"/>
            <a:lstStyle/>
            <a:p>
              <a:pPr algn="ctr">
                <a:lnSpc>
                  <a:spcPts val="2360"/>
                </a:lnSpc>
              </a:pPr>
            </a:p>
          </p:txBody>
        </p:sp>
      </p:grpSp>
      <p:grpSp>
        <p:nvGrpSpPr>
          <p:cNvPr name="Group 5" id="5"/>
          <p:cNvGrpSpPr/>
          <p:nvPr/>
        </p:nvGrpSpPr>
        <p:grpSpPr>
          <a:xfrm rot="0">
            <a:off x="7400940" y="1218180"/>
            <a:ext cx="4668971" cy="4878839"/>
            <a:chOff x="0" y="0"/>
            <a:chExt cx="6076848" cy="6350000"/>
          </a:xfrm>
        </p:grpSpPr>
        <p:sp>
          <p:nvSpPr>
            <p:cNvPr name="Freeform 6" id="6"/>
            <p:cNvSpPr/>
            <p:nvPr/>
          </p:nvSpPr>
          <p:spPr>
            <a:xfrm flipH="false" flipV="false" rot="0">
              <a:off x="0" y="0"/>
              <a:ext cx="6078118" cy="6350000"/>
            </a:xfrm>
            <a:custGeom>
              <a:avLst/>
              <a:gdLst/>
              <a:ahLst/>
              <a:cxnLst/>
              <a:rect r="r" b="b" t="t" l="l"/>
              <a:pathLst>
                <a:path h="6350000" w="6078118">
                  <a:moveTo>
                    <a:pt x="5728037" y="0"/>
                  </a:moveTo>
                  <a:lnTo>
                    <a:pt x="348811" y="0"/>
                  </a:lnTo>
                  <a:cubicBezTo>
                    <a:pt x="155567" y="0"/>
                    <a:pt x="0" y="162560"/>
                    <a:pt x="0" y="364490"/>
                  </a:cubicBezTo>
                  <a:lnTo>
                    <a:pt x="0" y="5986780"/>
                  </a:lnTo>
                  <a:cubicBezTo>
                    <a:pt x="0" y="6187440"/>
                    <a:pt x="155567" y="6350000"/>
                    <a:pt x="348811" y="6350000"/>
                  </a:cubicBezTo>
                  <a:lnTo>
                    <a:pt x="5729253" y="6350000"/>
                  </a:lnTo>
                  <a:cubicBezTo>
                    <a:pt x="5921281" y="6350000"/>
                    <a:pt x="6078118" y="6187440"/>
                    <a:pt x="6078118" y="5985510"/>
                  </a:cubicBezTo>
                  <a:lnTo>
                    <a:pt x="6078118" y="364490"/>
                  </a:lnTo>
                  <a:cubicBezTo>
                    <a:pt x="6076848" y="162560"/>
                    <a:pt x="5921281" y="0"/>
                    <a:pt x="5728037" y="0"/>
                  </a:cubicBezTo>
                  <a:close/>
                </a:path>
              </a:pathLst>
            </a:custGeom>
            <a:blipFill>
              <a:blip r:embed="rId2"/>
              <a:stretch>
                <a:fillRect l="-25603" t="0" r="-13694" b="0"/>
              </a:stretch>
            </a:blipFill>
          </p:spPr>
        </p:sp>
      </p:grpSp>
      <p:sp>
        <p:nvSpPr>
          <p:cNvPr name="AutoShape 7" id="7"/>
          <p:cNvSpPr/>
          <p:nvPr/>
        </p:nvSpPr>
        <p:spPr>
          <a:xfrm>
            <a:off x="734695" y="2827880"/>
            <a:ext cx="1062597" cy="0"/>
          </a:xfrm>
          <a:prstGeom prst="line">
            <a:avLst/>
          </a:prstGeom>
          <a:ln cap="flat" w="85725">
            <a:solidFill>
              <a:srgbClr val="0B1320"/>
            </a:solidFill>
            <a:prstDash val="solid"/>
            <a:headEnd type="none" len="sm" w="sm"/>
            <a:tailEnd type="none" len="sm" w="sm"/>
          </a:ln>
        </p:spPr>
      </p:sp>
      <p:grpSp>
        <p:nvGrpSpPr>
          <p:cNvPr name="Group 8" id="8"/>
          <p:cNvGrpSpPr/>
          <p:nvPr/>
        </p:nvGrpSpPr>
        <p:grpSpPr>
          <a:xfrm rot="0">
            <a:off x="734695" y="5997857"/>
            <a:ext cx="1977128" cy="585823"/>
            <a:chOff x="0" y="0"/>
            <a:chExt cx="1371583" cy="406400"/>
          </a:xfrm>
        </p:grpSpPr>
        <p:sp>
          <p:nvSpPr>
            <p:cNvPr name="Freeform 9" id="9"/>
            <p:cNvSpPr/>
            <p:nvPr/>
          </p:nvSpPr>
          <p:spPr>
            <a:xfrm flipH="false" flipV="false" rot="0">
              <a:off x="0" y="0"/>
              <a:ext cx="1371583" cy="406400"/>
            </a:xfrm>
            <a:custGeom>
              <a:avLst/>
              <a:gdLst/>
              <a:ahLst/>
              <a:cxnLst/>
              <a:rect r="r" b="b" t="t" l="l"/>
              <a:pathLst>
                <a:path h="406400" w="1371583">
                  <a:moveTo>
                    <a:pt x="1168383" y="0"/>
                  </a:moveTo>
                  <a:cubicBezTo>
                    <a:pt x="1280607" y="0"/>
                    <a:pt x="1371583" y="90976"/>
                    <a:pt x="1371583" y="203200"/>
                  </a:cubicBezTo>
                  <a:cubicBezTo>
                    <a:pt x="1371583" y="315424"/>
                    <a:pt x="1280607" y="406400"/>
                    <a:pt x="1168383" y="406400"/>
                  </a:cubicBezTo>
                  <a:lnTo>
                    <a:pt x="203200" y="406400"/>
                  </a:lnTo>
                  <a:cubicBezTo>
                    <a:pt x="90976" y="406400"/>
                    <a:pt x="0" y="315424"/>
                    <a:pt x="0" y="203200"/>
                  </a:cubicBezTo>
                  <a:cubicBezTo>
                    <a:pt x="0" y="90976"/>
                    <a:pt x="90976" y="0"/>
                    <a:pt x="203200" y="0"/>
                  </a:cubicBezTo>
                  <a:close/>
                </a:path>
              </a:pathLst>
            </a:custGeom>
            <a:solidFill>
              <a:srgbClr val="365679"/>
            </a:solidFill>
          </p:spPr>
        </p:sp>
        <p:sp>
          <p:nvSpPr>
            <p:cNvPr name="TextBox 10" id="10"/>
            <p:cNvSpPr txBox="true"/>
            <p:nvPr/>
          </p:nvSpPr>
          <p:spPr>
            <a:xfrm>
              <a:off x="0" y="-47625"/>
              <a:ext cx="1371583" cy="454025"/>
            </a:xfrm>
            <a:prstGeom prst="rect">
              <a:avLst/>
            </a:prstGeom>
          </p:spPr>
          <p:txBody>
            <a:bodyPr anchor="ctr" rtlCol="false" tIns="36124" lIns="36124" bIns="36124" rIns="36124"/>
            <a:lstStyle/>
            <a:p>
              <a:pPr algn="ctr">
                <a:lnSpc>
                  <a:spcPts val="2360"/>
                </a:lnSpc>
              </a:pPr>
            </a:p>
          </p:txBody>
        </p:sp>
      </p:grpSp>
      <p:grpSp>
        <p:nvGrpSpPr>
          <p:cNvPr name="Group 11" id="11"/>
          <p:cNvGrpSpPr/>
          <p:nvPr/>
        </p:nvGrpSpPr>
        <p:grpSpPr>
          <a:xfrm rot="0">
            <a:off x="-722352" y="0"/>
            <a:ext cx="5139062" cy="926673"/>
            <a:chOff x="0" y="0"/>
            <a:chExt cx="3380667" cy="609600"/>
          </a:xfrm>
        </p:grpSpPr>
        <p:sp>
          <p:nvSpPr>
            <p:cNvPr name="Freeform 12" id="12"/>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213559"/>
            </a:solidFill>
          </p:spPr>
        </p:sp>
        <p:sp>
          <p:nvSpPr>
            <p:cNvPr name="TextBox 13" id="13"/>
            <p:cNvSpPr txBox="true"/>
            <p:nvPr/>
          </p:nvSpPr>
          <p:spPr>
            <a:xfrm>
              <a:off x="101600" y="-47625"/>
              <a:ext cx="3177467" cy="657225"/>
            </a:xfrm>
            <a:prstGeom prst="rect">
              <a:avLst/>
            </a:prstGeom>
          </p:spPr>
          <p:txBody>
            <a:bodyPr anchor="ctr" rtlCol="false" tIns="36124" lIns="36124" bIns="36124" rIns="36124"/>
            <a:lstStyle/>
            <a:p>
              <a:pPr algn="ctr">
                <a:lnSpc>
                  <a:spcPts val="2360"/>
                </a:lnSpc>
              </a:pPr>
            </a:p>
          </p:txBody>
        </p:sp>
      </p:grpSp>
      <p:grpSp>
        <p:nvGrpSpPr>
          <p:cNvPr name="Group 14" id="14"/>
          <p:cNvGrpSpPr/>
          <p:nvPr/>
        </p:nvGrpSpPr>
        <p:grpSpPr>
          <a:xfrm rot="0">
            <a:off x="8803213" y="6718655"/>
            <a:ext cx="4679516" cy="596545"/>
            <a:chOff x="0" y="0"/>
            <a:chExt cx="3770039" cy="480605"/>
          </a:xfrm>
        </p:grpSpPr>
        <p:sp>
          <p:nvSpPr>
            <p:cNvPr name="Freeform 15" id="15"/>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213559"/>
            </a:solidFill>
          </p:spPr>
        </p:sp>
        <p:sp>
          <p:nvSpPr>
            <p:cNvPr name="TextBox 16" id="16"/>
            <p:cNvSpPr txBox="true"/>
            <p:nvPr/>
          </p:nvSpPr>
          <p:spPr>
            <a:xfrm>
              <a:off x="101600" y="-47625"/>
              <a:ext cx="3566839" cy="528230"/>
            </a:xfrm>
            <a:prstGeom prst="rect">
              <a:avLst/>
            </a:prstGeom>
          </p:spPr>
          <p:txBody>
            <a:bodyPr anchor="ctr" rtlCol="false" tIns="36124" lIns="36124" bIns="36124" rIns="36124"/>
            <a:lstStyle/>
            <a:p>
              <a:pPr algn="ctr">
                <a:lnSpc>
                  <a:spcPts val="2360"/>
                </a:lnSpc>
              </a:pPr>
            </a:p>
          </p:txBody>
        </p:sp>
      </p:grpSp>
      <p:sp>
        <p:nvSpPr>
          <p:cNvPr name="TextBox 17" id="17"/>
          <p:cNvSpPr txBox="true"/>
          <p:nvPr/>
        </p:nvSpPr>
        <p:spPr>
          <a:xfrm rot="0">
            <a:off x="734695" y="1322593"/>
            <a:ext cx="5093803" cy="1265736"/>
          </a:xfrm>
          <a:prstGeom prst="rect">
            <a:avLst/>
          </a:prstGeom>
        </p:spPr>
        <p:txBody>
          <a:bodyPr anchor="t" rtlCol="false" tIns="0" lIns="0" bIns="0" rIns="0">
            <a:spAutoFit/>
          </a:bodyPr>
          <a:lstStyle/>
          <a:p>
            <a:pPr>
              <a:lnSpc>
                <a:spcPts val="5084"/>
              </a:lnSpc>
            </a:pPr>
            <a:r>
              <a:rPr lang="en-US" sz="3911">
                <a:solidFill>
                  <a:srgbClr val="0B1320"/>
                </a:solidFill>
                <a:latin typeface="League Spartan"/>
              </a:rPr>
              <a:t>SALMA FIRDAUSI</a:t>
            </a:r>
          </a:p>
          <a:p>
            <a:pPr>
              <a:lnSpc>
                <a:spcPts val="5084"/>
              </a:lnSpc>
            </a:pPr>
            <a:r>
              <a:rPr lang="en-US" sz="3911">
                <a:solidFill>
                  <a:srgbClr val="0B1320"/>
                </a:solidFill>
                <a:latin typeface="League Spartan"/>
              </a:rPr>
              <a:t>SETIAWAN</a:t>
            </a:r>
          </a:p>
        </p:txBody>
      </p:sp>
      <p:sp>
        <p:nvSpPr>
          <p:cNvPr name="TextBox 18" id="18"/>
          <p:cNvSpPr txBox="true"/>
          <p:nvPr/>
        </p:nvSpPr>
        <p:spPr>
          <a:xfrm rot="0">
            <a:off x="734695" y="3031452"/>
            <a:ext cx="5770880" cy="2700180"/>
          </a:xfrm>
          <a:prstGeom prst="rect">
            <a:avLst/>
          </a:prstGeom>
        </p:spPr>
        <p:txBody>
          <a:bodyPr anchor="t" rtlCol="false" tIns="0" lIns="0" bIns="0" rIns="0">
            <a:spAutoFit/>
          </a:bodyPr>
          <a:lstStyle/>
          <a:p>
            <a:pPr algn="just">
              <a:lnSpc>
                <a:spcPts val="2675"/>
              </a:lnSpc>
            </a:pPr>
            <a:r>
              <a:rPr lang="en-US" sz="1672">
                <a:solidFill>
                  <a:srgbClr val="0B1320"/>
                </a:solidFill>
                <a:latin typeface="Helios Extended"/>
              </a:rPr>
              <a:t>A graduate of Applied and Computational Statistics, active in organizations and various committees. Proficient in data analysis, responsive in administrative tasks, and consistently strives to deliver optimal results. Happy to face new challenges and ready to make positive contributions through expertise and dedication in the work environment.</a:t>
            </a:r>
          </a:p>
        </p:txBody>
      </p:sp>
      <p:sp>
        <p:nvSpPr>
          <p:cNvPr name="TextBox 19" id="19"/>
          <p:cNvSpPr txBox="true"/>
          <p:nvPr/>
        </p:nvSpPr>
        <p:spPr>
          <a:xfrm rot="0">
            <a:off x="827659" y="6115545"/>
            <a:ext cx="1791201" cy="314043"/>
          </a:xfrm>
          <a:prstGeom prst="rect">
            <a:avLst/>
          </a:prstGeom>
        </p:spPr>
        <p:txBody>
          <a:bodyPr anchor="t" rtlCol="false" tIns="0" lIns="0" bIns="0" rIns="0">
            <a:spAutoFit/>
          </a:bodyPr>
          <a:lstStyle/>
          <a:p>
            <a:pPr algn="ctr">
              <a:lnSpc>
                <a:spcPts val="2488"/>
              </a:lnSpc>
            </a:pPr>
            <a:r>
              <a:rPr lang="en-US" sz="1777">
                <a:solidFill>
                  <a:srgbClr val="FFFFFF"/>
                </a:solidFill>
                <a:latin typeface="Helios Extended Bold"/>
              </a:rPr>
              <a:t>CONTINUE</a:t>
            </a:r>
          </a:p>
        </p:txBody>
      </p:sp>
      <p:sp>
        <p:nvSpPr>
          <p:cNvPr name="TextBox 20" id="20"/>
          <p:cNvSpPr txBox="true"/>
          <p:nvPr/>
        </p:nvSpPr>
        <p:spPr>
          <a:xfrm rot="0">
            <a:off x="9358714" y="6836093"/>
            <a:ext cx="3253366" cy="314018"/>
          </a:xfrm>
          <a:prstGeom prst="rect">
            <a:avLst/>
          </a:prstGeom>
        </p:spPr>
        <p:txBody>
          <a:bodyPr anchor="t" rtlCol="false" tIns="0" lIns="0" bIns="0" rIns="0">
            <a:spAutoFit/>
          </a:bodyPr>
          <a:lstStyle/>
          <a:p>
            <a:pPr algn="r">
              <a:lnSpc>
                <a:spcPts val="2488"/>
              </a:lnSpc>
            </a:pPr>
            <a:r>
              <a:rPr lang="en-US" sz="1777">
                <a:solidFill>
                  <a:srgbClr val="FFFFFF"/>
                </a:solidFill>
                <a:latin typeface="Helios Extended"/>
              </a:rPr>
              <a:t>Data science</a:t>
            </a:r>
          </a:p>
        </p:txBody>
      </p:sp>
      <p:sp>
        <p:nvSpPr>
          <p:cNvPr name="Freeform 21" id="21"/>
          <p:cNvSpPr/>
          <p:nvPr/>
        </p:nvSpPr>
        <p:spPr>
          <a:xfrm flipH="false" flipV="false" rot="0">
            <a:off x="10720426" y="749854"/>
            <a:ext cx="1267953" cy="209789"/>
          </a:xfrm>
          <a:custGeom>
            <a:avLst/>
            <a:gdLst/>
            <a:ahLst/>
            <a:cxnLst/>
            <a:rect r="r" b="b" t="t" l="l"/>
            <a:pathLst>
              <a:path h="209789" w="1267953">
                <a:moveTo>
                  <a:pt x="0" y="0"/>
                </a:moveTo>
                <a:lnTo>
                  <a:pt x="1267952" y="0"/>
                </a:lnTo>
                <a:lnTo>
                  <a:pt x="1267952" y="209788"/>
                </a:lnTo>
                <a:lnTo>
                  <a:pt x="0" y="20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Freeform 3" id="3"/>
          <p:cNvSpPr/>
          <p:nvPr/>
        </p:nvSpPr>
        <p:spPr>
          <a:xfrm flipH="true" flipV="false" rot="0">
            <a:off x="4487130" y="-707918"/>
            <a:ext cx="8731036" cy="8731036"/>
          </a:xfrm>
          <a:custGeom>
            <a:avLst/>
            <a:gdLst/>
            <a:ahLst/>
            <a:cxnLst/>
            <a:rect r="r" b="b" t="t" l="l"/>
            <a:pathLst>
              <a:path h="8731036" w="8731036">
                <a:moveTo>
                  <a:pt x="8731036" y="0"/>
                </a:moveTo>
                <a:lnTo>
                  <a:pt x="0" y="0"/>
                </a:lnTo>
                <a:lnTo>
                  <a:pt x="0" y="8731036"/>
                </a:lnTo>
                <a:lnTo>
                  <a:pt x="8731036" y="8731036"/>
                </a:lnTo>
                <a:lnTo>
                  <a:pt x="8731036"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734695" y="2633569"/>
            <a:ext cx="11541760" cy="3950111"/>
          </a:xfrm>
          <a:prstGeom prst="rect">
            <a:avLst/>
          </a:prstGeom>
          <a:solidFill>
            <a:srgbClr val="213559"/>
          </a:solidFill>
        </p:spPr>
      </p:sp>
      <p:grpSp>
        <p:nvGrpSpPr>
          <p:cNvPr name="Group 5" id="5"/>
          <p:cNvGrpSpPr/>
          <p:nvPr/>
        </p:nvGrpSpPr>
        <p:grpSpPr>
          <a:xfrm rot="0">
            <a:off x="6857739" y="-144873"/>
            <a:ext cx="6360427" cy="7604947"/>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731" t="0" r="-39731" b="0"/>
              </a:stretch>
            </a:blipFill>
          </p:spPr>
        </p:sp>
      </p:grpSp>
      <p:sp>
        <p:nvSpPr>
          <p:cNvPr name="TextBox 7" id="7"/>
          <p:cNvSpPr txBox="true"/>
          <p:nvPr/>
        </p:nvSpPr>
        <p:spPr>
          <a:xfrm rot="0">
            <a:off x="734695" y="845820"/>
            <a:ext cx="4220705" cy="1498837"/>
          </a:xfrm>
          <a:prstGeom prst="rect">
            <a:avLst/>
          </a:prstGeom>
        </p:spPr>
        <p:txBody>
          <a:bodyPr anchor="t" rtlCol="false" tIns="0" lIns="0" bIns="0" rIns="0">
            <a:spAutoFit/>
          </a:bodyPr>
          <a:lstStyle/>
          <a:p>
            <a:pPr>
              <a:lnSpc>
                <a:spcPts val="5739"/>
              </a:lnSpc>
            </a:pPr>
            <a:r>
              <a:rPr lang="en-US" sz="5856" spc="-345">
                <a:solidFill>
                  <a:srgbClr val="263F6B"/>
                </a:solidFill>
                <a:latin typeface="Montserrat Ultra-Bold Italics"/>
              </a:rPr>
              <a:t>TABLE OF CONTENTS</a:t>
            </a:r>
          </a:p>
        </p:txBody>
      </p:sp>
      <p:sp>
        <p:nvSpPr>
          <p:cNvPr name="TextBox 8" id="8"/>
          <p:cNvSpPr txBox="true"/>
          <p:nvPr/>
        </p:nvSpPr>
        <p:spPr>
          <a:xfrm rot="0">
            <a:off x="1484815" y="2801415"/>
            <a:ext cx="4354585" cy="2941440"/>
          </a:xfrm>
          <a:prstGeom prst="rect">
            <a:avLst/>
          </a:prstGeom>
        </p:spPr>
        <p:txBody>
          <a:bodyPr anchor="t" rtlCol="false" tIns="0" lIns="0" bIns="0" rIns="0">
            <a:spAutoFit/>
          </a:bodyPr>
          <a:lstStyle/>
          <a:p>
            <a:pPr marL="383822" indent="-191911" lvl="1">
              <a:lnSpc>
                <a:spcPts val="3999"/>
              </a:lnSpc>
              <a:buFont typeface="Arial"/>
              <a:buChar char="•"/>
            </a:pPr>
            <a:r>
              <a:rPr lang="en-US" sz="1777" spc="35">
                <a:solidFill>
                  <a:srgbClr val="FFFFFF"/>
                </a:solidFill>
                <a:latin typeface="Montserrat"/>
              </a:rPr>
              <a:t>Dataset </a:t>
            </a:r>
          </a:p>
          <a:p>
            <a:pPr marL="383822" indent="-191911" lvl="1">
              <a:lnSpc>
                <a:spcPts val="3999"/>
              </a:lnSpc>
              <a:buFont typeface="Arial"/>
              <a:buChar char="•"/>
            </a:pPr>
            <a:r>
              <a:rPr lang="en-US" sz="1777" spc="35">
                <a:solidFill>
                  <a:srgbClr val="FFFFFF"/>
                </a:solidFill>
                <a:latin typeface="Montserrat"/>
              </a:rPr>
              <a:t>Data Visulization </a:t>
            </a:r>
          </a:p>
          <a:p>
            <a:pPr marL="383822" indent="-191911" lvl="1">
              <a:lnSpc>
                <a:spcPts val="3999"/>
              </a:lnSpc>
              <a:buFont typeface="Arial"/>
              <a:buChar char="•"/>
            </a:pPr>
            <a:r>
              <a:rPr lang="en-US" sz="1777" spc="35">
                <a:solidFill>
                  <a:srgbClr val="FFFFFF"/>
                </a:solidFill>
                <a:latin typeface="Montserrat"/>
              </a:rPr>
              <a:t>Data Preprocessing </a:t>
            </a:r>
          </a:p>
          <a:p>
            <a:pPr marL="383822" indent="-191911" lvl="1">
              <a:lnSpc>
                <a:spcPts val="3999"/>
              </a:lnSpc>
              <a:buFont typeface="Arial"/>
              <a:buChar char="•"/>
            </a:pPr>
            <a:r>
              <a:rPr lang="en-US" sz="1777" spc="35">
                <a:solidFill>
                  <a:srgbClr val="FFFFFF"/>
                </a:solidFill>
                <a:latin typeface="Montserrat"/>
              </a:rPr>
              <a:t>Split Train Data and Test Data </a:t>
            </a:r>
          </a:p>
          <a:p>
            <a:pPr marL="383822" indent="-191911" lvl="1">
              <a:lnSpc>
                <a:spcPts val="3999"/>
              </a:lnSpc>
              <a:buFont typeface="Arial"/>
              <a:buChar char="•"/>
            </a:pPr>
            <a:r>
              <a:rPr lang="en-US" sz="1777" spc="35">
                <a:solidFill>
                  <a:srgbClr val="FFFFFF"/>
                </a:solidFill>
                <a:latin typeface="Montserrat"/>
              </a:rPr>
              <a:t>Model Building </a:t>
            </a:r>
          </a:p>
          <a:p>
            <a:pPr marL="383822" indent="-191911" lvl="1">
              <a:lnSpc>
                <a:spcPts val="3999"/>
              </a:lnSpc>
              <a:buFont typeface="Arial"/>
              <a:buChar char="•"/>
            </a:pPr>
            <a:r>
              <a:rPr lang="en-US" sz="1777" spc="35">
                <a:solidFill>
                  <a:srgbClr val="FFFFFF"/>
                </a:solidFill>
                <a:latin typeface="Montserrat"/>
              </a:rPr>
              <a:t>Conclusion</a:t>
            </a:r>
          </a:p>
        </p:txBody>
      </p:sp>
      <p:sp>
        <p:nvSpPr>
          <p:cNvPr name="Freeform 9" id="9"/>
          <p:cNvSpPr/>
          <p:nvPr/>
        </p:nvSpPr>
        <p:spPr>
          <a:xfrm flipH="false" flipV="false" rot="0">
            <a:off x="11008502" y="6369282"/>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Freeform 3" id="3"/>
          <p:cNvSpPr/>
          <p:nvPr/>
        </p:nvSpPr>
        <p:spPr>
          <a:xfrm flipH="false" flipV="false" rot="0">
            <a:off x="12256503" y="496678"/>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3533" y="4987022"/>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95679" y="814493"/>
            <a:ext cx="7590032" cy="463358"/>
          </a:xfrm>
          <a:prstGeom prst="rect">
            <a:avLst/>
          </a:prstGeom>
        </p:spPr>
        <p:txBody>
          <a:bodyPr anchor="t" rtlCol="false" tIns="0" lIns="0" bIns="0" rIns="0">
            <a:spAutoFit/>
          </a:bodyPr>
          <a:lstStyle/>
          <a:p>
            <a:pPr algn="ctr">
              <a:lnSpc>
                <a:spcPts val="3484"/>
              </a:lnSpc>
            </a:pPr>
            <a:r>
              <a:rPr lang="en-US" sz="3555" spc="-209">
                <a:solidFill>
                  <a:srgbClr val="263F6B"/>
                </a:solidFill>
                <a:latin typeface="Montserrat Ultra-Bold Italics"/>
              </a:rPr>
              <a:t>DATASET</a:t>
            </a:r>
          </a:p>
        </p:txBody>
      </p:sp>
      <p:sp>
        <p:nvSpPr>
          <p:cNvPr name="AutoShape 6" id="6"/>
          <p:cNvSpPr/>
          <p:nvPr/>
        </p:nvSpPr>
        <p:spPr>
          <a:xfrm rot="-2700000">
            <a:off x="-1878783" y="-884409"/>
            <a:ext cx="3763916" cy="1768818"/>
          </a:xfrm>
          <a:prstGeom prst="rect">
            <a:avLst/>
          </a:prstGeom>
          <a:solidFill>
            <a:srgbClr val="213559"/>
          </a:solidFill>
        </p:spPr>
      </p:sp>
      <p:sp>
        <p:nvSpPr>
          <p:cNvPr name="AutoShape 7" id="7"/>
          <p:cNvSpPr/>
          <p:nvPr/>
        </p:nvSpPr>
        <p:spPr>
          <a:xfrm rot="-2700000">
            <a:off x="11126017" y="6430791"/>
            <a:ext cx="3763916" cy="1768818"/>
          </a:xfrm>
          <a:prstGeom prst="rect">
            <a:avLst/>
          </a:prstGeom>
          <a:solidFill>
            <a:srgbClr val="213559"/>
          </a:solidFill>
        </p:spPr>
      </p:sp>
      <p:sp>
        <p:nvSpPr>
          <p:cNvPr name="Freeform 8" id="8"/>
          <p:cNvSpPr/>
          <p:nvPr/>
        </p:nvSpPr>
        <p:spPr>
          <a:xfrm flipH="false" flipV="false" rot="0">
            <a:off x="2095721" y="1746269"/>
            <a:ext cx="8819709" cy="3125606"/>
          </a:xfrm>
          <a:custGeom>
            <a:avLst/>
            <a:gdLst/>
            <a:ahLst/>
            <a:cxnLst/>
            <a:rect r="r" b="b" t="t" l="l"/>
            <a:pathLst>
              <a:path h="3125606" w="8819709">
                <a:moveTo>
                  <a:pt x="0" y="0"/>
                </a:moveTo>
                <a:lnTo>
                  <a:pt x="8819708" y="0"/>
                </a:lnTo>
                <a:lnTo>
                  <a:pt x="8819708" y="3125606"/>
                </a:lnTo>
                <a:lnTo>
                  <a:pt x="0" y="3125606"/>
                </a:lnTo>
                <a:lnTo>
                  <a:pt x="0" y="0"/>
                </a:lnTo>
                <a:close/>
              </a:path>
            </a:pathLst>
          </a:custGeom>
          <a:blipFill>
            <a:blip r:embed="rId4"/>
            <a:stretch>
              <a:fillRect l="0" t="0" r="0" b="0"/>
            </a:stretch>
          </a:blipFill>
        </p:spPr>
      </p:sp>
      <p:sp>
        <p:nvSpPr>
          <p:cNvPr name="TextBox 9" id="9"/>
          <p:cNvSpPr txBox="true"/>
          <p:nvPr/>
        </p:nvSpPr>
        <p:spPr>
          <a:xfrm rot="0">
            <a:off x="2417825" y="5180376"/>
            <a:ext cx="8175500" cy="918063"/>
          </a:xfrm>
          <a:prstGeom prst="rect">
            <a:avLst/>
          </a:prstGeom>
        </p:spPr>
        <p:txBody>
          <a:bodyPr anchor="t" rtlCol="false" tIns="0" lIns="0" bIns="0" rIns="0">
            <a:spAutoFit/>
          </a:bodyPr>
          <a:lstStyle/>
          <a:p>
            <a:pPr algn="ctr">
              <a:lnSpc>
                <a:spcPts val="2488"/>
              </a:lnSpc>
            </a:pPr>
            <a:r>
              <a:rPr lang="en-US" sz="1777" spc="35">
                <a:solidFill>
                  <a:srgbClr val="212423"/>
                </a:solidFill>
                <a:latin typeface="Montserrat"/>
              </a:rPr>
              <a:t>This dataset contains information on all 800 Pokemon from all seven generations of Pokemon. The information contained in this dataset includes ID, name, type, hit point, etc.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000000">
              <a:alpha val="6667"/>
            </a:srgbClr>
          </a:solidFill>
        </p:spPr>
      </p:sp>
      <p:sp>
        <p:nvSpPr>
          <p:cNvPr name="Freeform 3" id="3"/>
          <p:cNvSpPr/>
          <p:nvPr/>
        </p:nvSpPr>
        <p:spPr>
          <a:xfrm flipH="false" flipV="false" rot="1707239">
            <a:off x="2912453" y="6209267"/>
            <a:ext cx="1191242" cy="591154"/>
          </a:xfrm>
          <a:custGeom>
            <a:avLst/>
            <a:gdLst/>
            <a:ahLst/>
            <a:cxnLst/>
            <a:rect r="r" b="b" t="t" l="l"/>
            <a:pathLst>
              <a:path h="591154" w="1191242">
                <a:moveTo>
                  <a:pt x="0" y="0"/>
                </a:moveTo>
                <a:lnTo>
                  <a:pt x="1191242" y="0"/>
                </a:lnTo>
                <a:lnTo>
                  <a:pt x="1191242" y="591154"/>
                </a:lnTo>
                <a:lnTo>
                  <a:pt x="0" y="591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7239">
            <a:off x="10229678" y="974004"/>
            <a:ext cx="1191242" cy="591154"/>
          </a:xfrm>
          <a:custGeom>
            <a:avLst/>
            <a:gdLst/>
            <a:ahLst/>
            <a:cxnLst/>
            <a:rect r="r" b="b" t="t" l="l"/>
            <a:pathLst>
              <a:path h="591154" w="1191242">
                <a:moveTo>
                  <a:pt x="1191242" y="591154"/>
                </a:moveTo>
                <a:lnTo>
                  <a:pt x="0" y="591154"/>
                </a:lnTo>
                <a:lnTo>
                  <a:pt x="0" y="0"/>
                </a:lnTo>
                <a:lnTo>
                  <a:pt x="1191242" y="0"/>
                </a:lnTo>
                <a:lnTo>
                  <a:pt x="1191242" y="5911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6029" y="1422117"/>
            <a:ext cx="5801907" cy="4230778"/>
          </a:xfrm>
          <a:custGeom>
            <a:avLst/>
            <a:gdLst/>
            <a:ahLst/>
            <a:cxnLst/>
            <a:rect r="r" b="b" t="t" l="l"/>
            <a:pathLst>
              <a:path h="4230778" w="5801907">
                <a:moveTo>
                  <a:pt x="0" y="0"/>
                </a:moveTo>
                <a:lnTo>
                  <a:pt x="5801907" y="0"/>
                </a:lnTo>
                <a:lnTo>
                  <a:pt x="5801907" y="4230778"/>
                </a:lnTo>
                <a:lnTo>
                  <a:pt x="0" y="4230778"/>
                </a:lnTo>
                <a:lnTo>
                  <a:pt x="0" y="0"/>
                </a:lnTo>
                <a:close/>
              </a:path>
            </a:pathLst>
          </a:custGeom>
          <a:blipFill>
            <a:blip r:embed="rId4"/>
            <a:stretch>
              <a:fillRect l="0" t="0" r="0" b="0"/>
            </a:stretch>
          </a:blipFill>
        </p:spPr>
      </p:sp>
      <p:sp>
        <p:nvSpPr>
          <p:cNvPr name="Freeform 6" id="6"/>
          <p:cNvSpPr/>
          <p:nvPr/>
        </p:nvSpPr>
        <p:spPr>
          <a:xfrm flipH="false" flipV="false" rot="0">
            <a:off x="6197616" y="2352902"/>
            <a:ext cx="6374850" cy="4230778"/>
          </a:xfrm>
          <a:custGeom>
            <a:avLst/>
            <a:gdLst/>
            <a:ahLst/>
            <a:cxnLst/>
            <a:rect r="r" b="b" t="t" l="l"/>
            <a:pathLst>
              <a:path h="4230778" w="6374850">
                <a:moveTo>
                  <a:pt x="0" y="0"/>
                </a:moveTo>
                <a:lnTo>
                  <a:pt x="6374850" y="0"/>
                </a:lnTo>
                <a:lnTo>
                  <a:pt x="6374850" y="4230778"/>
                </a:lnTo>
                <a:lnTo>
                  <a:pt x="0" y="4230778"/>
                </a:lnTo>
                <a:lnTo>
                  <a:pt x="0" y="0"/>
                </a:lnTo>
                <a:close/>
              </a:path>
            </a:pathLst>
          </a:custGeom>
          <a:blipFill>
            <a:blip r:embed="rId5"/>
            <a:stretch>
              <a:fillRect l="0" t="0" r="0" b="0"/>
            </a:stretch>
          </a:blipFill>
        </p:spPr>
      </p:sp>
      <p:sp>
        <p:nvSpPr>
          <p:cNvPr name="TextBox 7" id="7"/>
          <p:cNvSpPr txBox="true"/>
          <p:nvPr/>
        </p:nvSpPr>
        <p:spPr>
          <a:xfrm rot="0">
            <a:off x="1521353" y="807720"/>
            <a:ext cx="9968445" cy="461861"/>
          </a:xfrm>
          <a:prstGeom prst="rect">
            <a:avLst/>
          </a:prstGeom>
        </p:spPr>
        <p:txBody>
          <a:bodyPr anchor="t" rtlCol="false" tIns="0" lIns="0" bIns="0" rIns="0">
            <a:spAutoFit/>
          </a:bodyPr>
          <a:lstStyle/>
          <a:p>
            <a:pPr algn="ctr">
              <a:lnSpc>
                <a:spcPts val="3481"/>
              </a:lnSpc>
            </a:pPr>
            <a:r>
              <a:rPr lang="en-US" sz="3552" spc="-209">
                <a:solidFill>
                  <a:srgbClr val="F4F4F4"/>
                </a:solidFill>
                <a:latin typeface="Montserrat Ultra-Bold Italics"/>
              </a:rPr>
              <a:t>DATA VISULIZATION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Freeform 3" id="3"/>
          <p:cNvSpPr/>
          <p:nvPr/>
        </p:nvSpPr>
        <p:spPr>
          <a:xfrm flipH="false" flipV="false" rot="0">
            <a:off x="734695" y="1054837"/>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34695" y="5799962"/>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734695" y="6820313"/>
            <a:ext cx="11541760" cy="961176"/>
          </a:xfrm>
          <a:prstGeom prst="rect">
            <a:avLst/>
          </a:prstGeom>
          <a:solidFill>
            <a:srgbClr val="213559"/>
          </a:solidFill>
        </p:spPr>
      </p:sp>
      <p:sp>
        <p:nvSpPr>
          <p:cNvPr name="AutoShape 6" id="6"/>
          <p:cNvSpPr/>
          <p:nvPr/>
        </p:nvSpPr>
        <p:spPr>
          <a:xfrm rot="0">
            <a:off x="734695" y="-480588"/>
            <a:ext cx="11541760" cy="961176"/>
          </a:xfrm>
          <a:prstGeom prst="rect">
            <a:avLst/>
          </a:prstGeom>
          <a:solidFill>
            <a:srgbClr val="213559"/>
          </a:solidFill>
        </p:spPr>
      </p:sp>
      <p:sp>
        <p:nvSpPr>
          <p:cNvPr name="Freeform 7" id="7"/>
          <p:cNvSpPr/>
          <p:nvPr/>
        </p:nvSpPr>
        <p:spPr>
          <a:xfrm flipH="false" flipV="false" rot="0">
            <a:off x="734695" y="2521794"/>
            <a:ext cx="10239048" cy="523263"/>
          </a:xfrm>
          <a:custGeom>
            <a:avLst/>
            <a:gdLst/>
            <a:ahLst/>
            <a:cxnLst/>
            <a:rect r="r" b="b" t="t" l="l"/>
            <a:pathLst>
              <a:path h="523263" w="10239048">
                <a:moveTo>
                  <a:pt x="0" y="0"/>
                </a:moveTo>
                <a:lnTo>
                  <a:pt x="10239048" y="0"/>
                </a:lnTo>
                <a:lnTo>
                  <a:pt x="10239048" y="523263"/>
                </a:lnTo>
                <a:lnTo>
                  <a:pt x="0" y="523263"/>
                </a:lnTo>
                <a:lnTo>
                  <a:pt x="0" y="0"/>
                </a:lnTo>
                <a:close/>
              </a:path>
            </a:pathLst>
          </a:custGeom>
          <a:blipFill>
            <a:blip r:embed="rId4"/>
            <a:stretch>
              <a:fillRect l="0" t="0" r="0" b="-17715"/>
            </a:stretch>
          </a:blipFill>
        </p:spPr>
      </p:sp>
      <p:sp>
        <p:nvSpPr>
          <p:cNvPr name="Freeform 8" id="8"/>
          <p:cNvSpPr/>
          <p:nvPr/>
        </p:nvSpPr>
        <p:spPr>
          <a:xfrm flipH="false" flipV="false" rot="0">
            <a:off x="734695" y="3072150"/>
            <a:ext cx="5770880" cy="1985096"/>
          </a:xfrm>
          <a:custGeom>
            <a:avLst/>
            <a:gdLst/>
            <a:ahLst/>
            <a:cxnLst/>
            <a:rect r="r" b="b" t="t" l="l"/>
            <a:pathLst>
              <a:path h="1985096" w="5770880">
                <a:moveTo>
                  <a:pt x="0" y="0"/>
                </a:moveTo>
                <a:lnTo>
                  <a:pt x="5770880" y="0"/>
                </a:lnTo>
                <a:lnTo>
                  <a:pt x="5770880" y="1985096"/>
                </a:lnTo>
                <a:lnTo>
                  <a:pt x="0" y="1985096"/>
                </a:lnTo>
                <a:lnTo>
                  <a:pt x="0" y="0"/>
                </a:lnTo>
                <a:close/>
              </a:path>
            </a:pathLst>
          </a:custGeom>
          <a:blipFill>
            <a:blip r:embed="rId5"/>
            <a:stretch>
              <a:fillRect l="0" t="0" r="0" b="0"/>
            </a:stretch>
          </a:blipFill>
        </p:spPr>
      </p:sp>
      <p:sp>
        <p:nvSpPr>
          <p:cNvPr name="TextBox 9" id="9"/>
          <p:cNvSpPr txBox="true"/>
          <p:nvPr/>
        </p:nvSpPr>
        <p:spPr>
          <a:xfrm rot="0">
            <a:off x="734695" y="1591076"/>
            <a:ext cx="8179950"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SPLIT TRAIN DATA AND TEST DATA</a:t>
            </a:r>
            <a:r>
              <a:rPr lang="en-US" sz="3555" spc="-209">
                <a:solidFill>
                  <a:srgbClr val="263F6B"/>
                </a:solidFill>
                <a:latin typeface="Montserrat Ultra-Bold Italic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AutoShape 3" id="3"/>
          <p:cNvSpPr/>
          <p:nvPr/>
        </p:nvSpPr>
        <p:spPr>
          <a:xfrm rot="-2700000">
            <a:off x="11126017" y="6430791"/>
            <a:ext cx="3763916" cy="1768818"/>
          </a:xfrm>
          <a:prstGeom prst="rect">
            <a:avLst/>
          </a:prstGeom>
          <a:solidFill>
            <a:srgbClr val="213559"/>
          </a:solidFill>
        </p:spPr>
      </p:sp>
      <p:sp>
        <p:nvSpPr>
          <p:cNvPr name="AutoShape 4" id="4"/>
          <p:cNvSpPr/>
          <p:nvPr/>
        </p:nvSpPr>
        <p:spPr>
          <a:xfrm rot="-2700000">
            <a:off x="-1878783" y="-884409"/>
            <a:ext cx="3763916" cy="1768818"/>
          </a:xfrm>
          <a:prstGeom prst="rect">
            <a:avLst/>
          </a:prstGeom>
          <a:solidFill>
            <a:srgbClr val="213559"/>
          </a:solidFill>
        </p:spPr>
      </p:sp>
      <p:grpSp>
        <p:nvGrpSpPr>
          <p:cNvPr name="Group 5" id="5"/>
          <p:cNvGrpSpPr/>
          <p:nvPr/>
        </p:nvGrpSpPr>
        <p:grpSpPr>
          <a:xfrm rot="0">
            <a:off x="985308" y="1909456"/>
            <a:ext cx="5141185" cy="1936267"/>
            <a:chOff x="0" y="0"/>
            <a:chExt cx="6854914" cy="2581689"/>
          </a:xfrm>
        </p:grpSpPr>
        <p:sp>
          <p:nvSpPr>
            <p:cNvPr name="Freeform 6" id="6"/>
            <p:cNvSpPr/>
            <p:nvPr/>
          </p:nvSpPr>
          <p:spPr>
            <a:xfrm flipH="false" flipV="false" rot="0">
              <a:off x="0" y="414793"/>
              <a:ext cx="6148073" cy="1274696"/>
            </a:xfrm>
            <a:custGeom>
              <a:avLst/>
              <a:gdLst/>
              <a:ahLst/>
              <a:cxnLst/>
              <a:rect r="r" b="b" t="t" l="l"/>
              <a:pathLst>
                <a:path h="1274696" w="6148073">
                  <a:moveTo>
                    <a:pt x="0" y="0"/>
                  </a:moveTo>
                  <a:lnTo>
                    <a:pt x="6148073" y="0"/>
                  </a:lnTo>
                  <a:lnTo>
                    <a:pt x="6148073" y="1274696"/>
                  </a:lnTo>
                  <a:lnTo>
                    <a:pt x="0" y="1274696"/>
                  </a:lnTo>
                  <a:lnTo>
                    <a:pt x="0" y="0"/>
                  </a:lnTo>
                  <a:close/>
                </a:path>
              </a:pathLst>
            </a:custGeom>
            <a:blipFill>
              <a:blip r:embed="rId2"/>
              <a:stretch>
                <a:fillRect l="0" t="0" r="0" b="-308514"/>
              </a:stretch>
            </a:blipFill>
          </p:spPr>
        </p:sp>
        <p:sp>
          <p:nvSpPr>
            <p:cNvPr name="Freeform 7" id="7"/>
            <p:cNvSpPr/>
            <p:nvPr/>
          </p:nvSpPr>
          <p:spPr>
            <a:xfrm flipH="false" flipV="false" rot="0">
              <a:off x="0" y="1465089"/>
              <a:ext cx="6148073" cy="1116600"/>
            </a:xfrm>
            <a:custGeom>
              <a:avLst/>
              <a:gdLst/>
              <a:ahLst/>
              <a:cxnLst/>
              <a:rect r="r" b="b" t="t" l="l"/>
              <a:pathLst>
                <a:path h="1116600" w="6148073">
                  <a:moveTo>
                    <a:pt x="0" y="0"/>
                  </a:moveTo>
                  <a:lnTo>
                    <a:pt x="6148073" y="0"/>
                  </a:lnTo>
                  <a:lnTo>
                    <a:pt x="6148073" y="1116600"/>
                  </a:lnTo>
                  <a:lnTo>
                    <a:pt x="0" y="1116600"/>
                  </a:lnTo>
                  <a:lnTo>
                    <a:pt x="0" y="0"/>
                  </a:lnTo>
                  <a:close/>
                </a:path>
              </a:pathLst>
            </a:custGeom>
            <a:blipFill>
              <a:blip r:embed="rId2"/>
              <a:stretch>
                <a:fillRect l="0" t="-366354" r="0" b="0"/>
              </a:stretch>
            </a:blipFill>
          </p:spPr>
        </p:sp>
        <p:sp>
          <p:nvSpPr>
            <p:cNvPr name="TextBox 8" id="8"/>
            <p:cNvSpPr txBox="true"/>
            <p:nvPr/>
          </p:nvSpPr>
          <p:spPr>
            <a:xfrm rot="0">
              <a:off x="72249" y="-19050"/>
              <a:ext cx="6782665" cy="37725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Logistic Regression</a:t>
              </a:r>
            </a:p>
          </p:txBody>
        </p:sp>
      </p:grpSp>
      <p:sp>
        <p:nvSpPr>
          <p:cNvPr name="Freeform 9" id="9"/>
          <p:cNvSpPr/>
          <p:nvPr/>
        </p:nvSpPr>
        <p:spPr>
          <a:xfrm flipH="false" flipV="false" rot="0">
            <a:off x="985308" y="4838650"/>
            <a:ext cx="4611055" cy="748297"/>
          </a:xfrm>
          <a:custGeom>
            <a:avLst/>
            <a:gdLst/>
            <a:ahLst/>
            <a:cxnLst/>
            <a:rect r="r" b="b" t="t" l="l"/>
            <a:pathLst>
              <a:path h="748297" w="4611055">
                <a:moveTo>
                  <a:pt x="0" y="0"/>
                </a:moveTo>
                <a:lnTo>
                  <a:pt x="4611055" y="0"/>
                </a:lnTo>
                <a:lnTo>
                  <a:pt x="4611055" y="748298"/>
                </a:lnTo>
                <a:lnTo>
                  <a:pt x="0" y="748298"/>
                </a:lnTo>
                <a:lnTo>
                  <a:pt x="0" y="0"/>
                </a:lnTo>
                <a:close/>
              </a:path>
            </a:pathLst>
          </a:custGeom>
          <a:blipFill>
            <a:blip r:embed="rId3"/>
            <a:stretch>
              <a:fillRect l="0" t="0" r="0" b="-126763"/>
            </a:stretch>
          </a:blipFill>
        </p:spPr>
      </p:sp>
      <p:sp>
        <p:nvSpPr>
          <p:cNvPr name="TextBox 10" id="10"/>
          <p:cNvSpPr txBox="true"/>
          <p:nvPr/>
        </p:nvSpPr>
        <p:spPr>
          <a:xfrm rot="0">
            <a:off x="1005628" y="4393514"/>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Decision Tree</a:t>
            </a:r>
          </a:p>
        </p:txBody>
      </p:sp>
      <p:sp>
        <p:nvSpPr>
          <p:cNvPr name="Freeform 11" id="11"/>
          <p:cNvSpPr/>
          <p:nvPr/>
        </p:nvSpPr>
        <p:spPr>
          <a:xfrm flipH="false" flipV="false" rot="0">
            <a:off x="985308" y="5586948"/>
            <a:ext cx="4611055" cy="718655"/>
          </a:xfrm>
          <a:custGeom>
            <a:avLst/>
            <a:gdLst/>
            <a:ahLst/>
            <a:cxnLst/>
            <a:rect r="r" b="b" t="t" l="l"/>
            <a:pathLst>
              <a:path h="718655" w="4611055">
                <a:moveTo>
                  <a:pt x="0" y="0"/>
                </a:moveTo>
                <a:lnTo>
                  <a:pt x="4611055" y="0"/>
                </a:lnTo>
                <a:lnTo>
                  <a:pt x="4611055" y="718654"/>
                </a:lnTo>
                <a:lnTo>
                  <a:pt x="0" y="718654"/>
                </a:lnTo>
                <a:lnTo>
                  <a:pt x="0" y="0"/>
                </a:lnTo>
                <a:close/>
              </a:path>
            </a:pathLst>
          </a:custGeom>
          <a:blipFill>
            <a:blip r:embed="rId3"/>
            <a:stretch>
              <a:fillRect l="0" t="-136117" r="0" b="0"/>
            </a:stretch>
          </a:blipFill>
        </p:spPr>
      </p:sp>
      <p:sp>
        <p:nvSpPr>
          <p:cNvPr name="TextBox 12" id="12"/>
          <p:cNvSpPr txBox="true"/>
          <p:nvPr/>
        </p:nvSpPr>
        <p:spPr>
          <a:xfrm rot="0">
            <a:off x="734695" y="879257"/>
            <a:ext cx="41133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MODEL BUILDING</a:t>
            </a:r>
            <a:r>
              <a:rPr lang="en-US" sz="3555" spc="-209">
                <a:solidFill>
                  <a:srgbClr val="263F6B"/>
                </a:solidFill>
                <a:latin typeface="Montserrat Ultra-Bold Italics"/>
              </a:rPr>
              <a:t> </a:t>
            </a:r>
          </a:p>
        </p:txBody>
      </p:sp>
      <p:grpSp>
        <p:nvGrpSpPr>
          <p:cNvPr name="Group 13" id="13"/>
          <p:cNvGrpSpPr/>
          <p:nvPr/>
        </p:nvGrpSpPr>
        <p:grpSpPr>
          <a:xfrm rot="0">
            <a:off x="6712711" y="1872710"/>
            <a:ext cx="5141185" cy="2009760"/>
            <a:chOff x="0" y="0"/>
            <a:chExt cx="6854914" cy="2679680"/>
          </a:xfrm>
        </p:grpSpPr>
        <p:sp>
          <p:nvSpPr>
            <p:cNvPr name="Freeform 14" id="14"/>
            <p:cNvSpPr/>
            <p:nvPr/>
          </p:nvSpPr>
          <p:spPr>
            <a:xfrm flipH="false" flipV="false" rot="0">
              <a:off x="0" y="484636"/>
              <a:ext cx="6148073" cy="1137919"/>
            </a:xfrm>
            <a:custGeom>
              <a:avLst/>
              <a:gdLst/>
              <a:ahLst/>
              <a:cxnLst/>
              <a:rect r="r" b="b" t="t" l="l"/>
              <a:pathLst>
                <a:path h="1137919" w="6148073">
                  <a:moveTo>
                    <a:pt x="0" y="0"/>
                  </a:moveTo>
                  <a:lnTo>
                    <a:pt x="6148073" y="0"/>
                  </a:lnTo>
                  <a:lnTo>
                    <a:pt x="6148073" y="1137919"/>
                  </a:lnTo>
                  <a:lnTo>
                    <a:pt x="0" y="1137919"/>
                  </a:lnTo>
                  <a:lnTo>
                    <a:pt x="0" y="0"/>
                  </a:lnTo>
                  <a:close/>
                </a:path>
              </a:pathLst>
            </a:custGeom>
            <a:blipFill>
              <a:blip r:embed="rId4"/>
              <a:stretch>
                <a:fillRect l="0" t="0" r="0" b="-114253"/>
              </a:stretch>
            </a:blipFill>
          </p:spPr>
        </p:sp>
        <p:sp>
          <p:nvSpPr>
            <p:cNvPr name="Freeform 15" id="15"/>
            <p:cNvSpPr/>
            <p:nvPr/>
          </p:nvSpPr>
          <p:spPr>
            <a:xfrm flipH="false" flipV="false" rot="0">
              <a:off x="0" y="1622555"/>
              <a:ext cx="6148073" cy="1057124"/>
            </a:xfrm>
            <a:custGeom>
              <a:avLst/>
              <a:gdLst/>
              <a:ahLst/>
              <a:cxnLst/>
              <a:rect r="r" b="b" t="t" l="l"/>
              <a:pathLst>
                <a:path h="1057124" w="6148073">
                  <a:moveTo>
                    <a:pt x="0" y="0"/>
                  </a:moveTo>
                  <a:lnTo>
                    <a:pt x="6148073" y="0"/>
                  </a:lnTo>
                  <a:lnTo>
                    <a:pt x="6148073" y="1057125"/>
                  </a:lnTo>
                  <a:lnTo>
                    <a:pt x="0" y="1057125"/>
                  </a:lnTo>
                  <a:lnTo>
                    <a:pt x="0" y="0"/>
                  </a:lnTo>
                  <a:close/>
                </a:path>
              </a:pathLst>
            </a:custGeom>
            <a:blipFill>
              <a:blip r:embed="rId4"/>
              <a:stretch>
                <a:fillRect l="0" t="-130628" r="0" b="0"/>
              </a:stretch>
            </a:blipFill>
          </p:spPr>
        </p:sp>
        <p:sp>
          <p:nvSpPr>
            <p:cNvPr name="TextBox 16" id="16"/>
            <p:cNvSpPr txBox="true"/>
            <p:nvPr/>
          </p:nvSpPr>
          <p:spPr>
            <a:xfrm rot="0">
              <a:off x="72249" y="-19050"/>
              <a:ext cx="6782665" cy="37725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Random Forest</a:t>
              </a:r>
            </a:p>
          </p:txBody>
        </p:sp>
      </p:grpSp>
      <p:sp>
        <p:nvSpPr>
          <p:cNvPr name="Freeform 17" id="17"/>
          <p:cNvSpPr/>
          <p:nvPr/>
        </p:nvSpPr>
        <p:spPr>
          <a:xfrm flipH="false" flipV="false" rot="0">
            <a:off x="6723296" y="4823454"/>
            <a:ext cx="4556868" cy="707599"/>
          </a:xfrm>
          <a:custGeom>
            <a:avLst/>
            <a:gdLst/>
            <a:ahLst/>
            <a:cxnLst/>
            <a:rect r="r" b="b" t="t" l="l"/>
            <a:pathLst>
              <a:path h="707599" w="4556868">
                <a:moveTo>
                  <a:pt x="0" y="0"/>
                </a:moveTo>
                <a:lnTo>
                  <a:pt x="4556868" y="0"/>
                </a:lnTo>
                <a:lnTo>
                  <a:pt x="4556868" y="707599"/>
                </a:lnTo>
                <a:lnTo>
                  <a:pt x="0" y="707599"/>
                </a:lnTo>
                <a:lnTo>
                  <a:pt x="0" y="0"/>
                </a:lnTo>
                <a:close/>
              </a:path>
            </a:pathLst>
          </a:custGeom>
          <a:blipFill>
            <a:blip r:embed="rId5"/>
            <a:stretch>
              <a:fillRect l="0" t="0" r="0" b="-131728"/>
            </a:stretch>
          </a:blipFill>
        </p:spPr>
      </p:sp>
      <p:sp>
        <p:nvSpPr>
          <p:cNvPr name="TextBox 18" id="18"/>
          <p:cNvSpPr txBox="true"/>
          <p:nvPr/>
        </p:nvSpPr>
        <p:spPr>
          <a:xfrm rot="0">
            <a:off x="6723296" y="4393514"/>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Naive Bayes</a:t>
            </a:r>
          </a:p>
        </p:txBody>
      </p:sp>
      <p:sp>
        <p:nvSpPr>
          <p:cNvPr name="Freeform 19" id="19"/>
          <p:cNvSpPr/>
          <p:nvPr/>
        </p:nvSpPr>
        <p:spPr>
          <a:xfrm flipH="false" flipV="false" rot="0">
            <a:off x="6712711" y="5483640"/>
            <a:ext cx="4556868" cy="728313"/>
          </a:xfrm>
          <a:custGeom>
            <a:avLst/>
            <a:gdLst/>
            <a:ahLst/>
            <a:cxnLst/>
            <a:rect r="r" b="b" t="t" l="l"/>
            <a:pathLst>
              <a:path h="728313" w="4556868">
                <a:moveTo>
                  <a:pt x="0" y="0"/>
                </a:moveTo>
                <a:lnTo>
                  <a:pt x="4556868" y="0"/>
                </a:lnTo>
                <a:lnTo>
                  <a:pt x="4556868" y="728313"/>
                </a:lnTo>
                <a:lnTo>
                  <a:pt x="0" y="728313"/>
                </a:lnTo>
                <a:lnTo>
                  <a:pt x="0" y="0"/>
                </a:lnTo>
                <a:close/>
              </a:path>
            </a:pathLst>
          </a:custGeom>
          <a:blipFill>
            <a:blip r:embed="rId5"/>
            <a:stretch>
              <a:fillRect l="0" t="-125138" r="0" b="0"/>
            </a:stretch>
          </a:blipFill>
        </p:spPr>
      </p:sp>
      <p:sp>
        <p:nvSpPr>
          <p:cNvPr name="Freeform 20" id="20"/>
          <p:cNvSpPr/>
          <p:nvPr/>
        </p:nvSpPr>
        <p:spPr>
          <a:xfrm flipH="false" flipV="false" rot="0">
            <a:off x="11995636" y="3069557"/>
            <a:ext cx="459441" cy="467949"/>
          </a:xfrm>
          <a:custGeom>
            <a:avLst/>
            <a:gdLst/>
            <a:ahLst/>
            <a:cxnLst/>
            <a:rect r="r" b="b" t="t" l="l"/>
            <a:pathLst>
              <a:path h="467949" w="459441">
                <a:moveTo>
                  <a:pt x="0" y="0"/>
                </a:moveTo>
                <a:lnTo>
                  <a:pt x="459441" y="0"/>
                </a:lnTo>
                <a:lnTo>
                  <a:pt x="459441" y="467949"/>
                </a:lnTo>
                <a:lnTo>
                  <a:pt x="0" y="467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069238" y="1074404"/>
            <a:ext cx="1123156" cy="1143955"/>
          </a:xfrm>
          <a:custGeom>
            <a:avLst/>
            <a:gdLst/>
            <a:ahLst/>
            <a:cxnLst/>
            <a:rect r="r" b="b" t="t" l="l"/>
            <a:pathLst>
              <a:path h="1143955" w="1123156">
                <a:moveTo>
                  <a:pt x="0" y="0"/>
                </a:moveTo>
                <a:lnTo>
                  <a:pt x="1123156" y="0"/>
                </a:lnTo>
                <a:lnTo>
                  <a:pt x="1123156" y="1143955"/>
                </a:lnTo>
                <a:lnTo>
                  <a:pt x="0" y="114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AutoShape 3" id="3"/>
          <p:cNvSpPr/>
          <p:nvPr/>
        </p:nvSpPr>
        <p:spPr>
          <a:xfrm rot="-2700000">
            <a:off x="11126017" y="6430791"/>
            <a:ext cx="3763916" cy="1768818"/>
          </a:xfrm>
          <a:prstGeom prst="rect">
            <a:avLst/>
          </a:prstGeom>
          <a:solidFill>
            <a:srgbClr val="213559"/>
          </a:solidFill>
        </p:spPr>
      </p:sp>
      <p:sp>
        <p:nvSpPr>
          <p:cNvPr name="AutoShape 4" id="4"/>
          <p:cNvSpPr/>
          <p:nvPr/>
        </p:nvSpPr>
        <p:spPr>
          <a:xfrm rot="-2700000">
            <a:off x="-1878783" y="-884409"/>
            <a:ext cx="3763916" cy="1768818"/>
          </a:xfrm>
          <a:prstGeom prst="rect">
            <a:avLst/>
          </a:prstGeom>
          <a:solidFill>
            <a:srgbClr val="213559"/>
          </a:solidFill>
        </p:spPr>
      </p:sp>
      <p:sp>
        <p:nvSpPr>
          <p:cNvPr name="TextBox 5" id="5"/>
          <p:cNvSpPr txBox="true"/>
          <p:nvPr/>
        </p:nvSpPr>
        <p:spPr>
          <a:xfrm rot="0">
            <a:off x="1039495" y="4393514"/>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SVM</a:t>
            </a:r>
          </a:p>
        </p:txBody>
      </p:sp>
      <p:sp>
        <p:nvSpPr>
          <p:cNvPr name="Freeform 6" id="6"/>
          <p:cNvSpPr/>
          <p:nvPr/>
        </p:nvSpPr>
        <p:spPr>
          <a:xfrm flipH="false" flipV="false" rot="0">
            <a:off x="11069238" y="1074404"/>
            <a:ext cx="1123156" cy="1143955"/>
          </a:xfrm>
          <a:custGeom>
            <a:avLst/>
            <a:gdLst/>
            <a:ahLst/>
            <a:cxnLst/>
            <a:rect r="r" b="b" t="t" l="l"/>
            <a:pathLst>
              <a:path h="1143955" w="1123156">
                <a:moveTo>
                  <a:pt x="0" y="0"/>
                </a:moveTo>
                <a:lnTo>
                  <a:pt x="1123156" y="0"/>
                </a:lnTo>
                <a:lnTo>
                  <a:pt x="1123156" y="1143955"/>
                </a:lnTo>
                <a:lnTo>
                  <a:pt x="0" y="1143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995636" y="3069557"/>
            <a:ext cx="459441" cy="467949"/>
          </a:xfrm>
          <a:custGeom>
            <a:avLst/>
            <a:gdLst/>
            <a:ahLst/>
            <a:cxnLst/>
            <a:rect r="r" b="b" t="t" l="l"/>
            <a:pathLst>
              <a:path h="467949" w="459441">
                <a:moveTo>
                  <a:pt x="0" y="0"/>
                </a:moveTo>
                <a:lnTo>
                  <a:pt x="459441" y="0"/>
                </a:lnTo>
                <a:lnTo>
                  <a:pt x="459441" y="467949"/>
                </a:lnTo>
                <a:lnTo>
                  <a:pt x="0" y="467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85308" y="2348680"/>
            <a:ext cx="4576306" cy="659916"/>
          </a:xfrm>
          <a:custGeom>
            <a:avLst/>
            <a:gdLst/>
            <a:ahLst/>
            <a:cxnLst/>
            <a:rect r="r" b="b" t="t" l="l"/>
            <a:pathLst>
              <a:path h="659916" w="4576306">
                <a:moveTo>
                  <a:pt x="0" y="0"/>
                </a:moveTo>
                <a:lnTo>
                  <a:pt x="4576306" y="0"/>
                </a:lnTo>
                <a:lnTo>
                  <a:pt x="4576306" y="659917"/>
                </a:lnTo>
                <a:lnTo>
                  <a:pt x="0" y="659917"/>
                </a:lnTo>
                <a:lnTo>
                  <a:pt x="0" y="0"/>
                </a:lnTo>
                <a:close/>
              </a:path>
            </a:pathLst>
          </a:custGeom>
          <a:blipFill>
            <a:blip r:embed="rId4"/>
            <a:stretch>
              <a:fillRect l="0" t="0" r="0" b="-173107"/>
            </a:stretch>
          </a:blipFill>
        </p:spPr>
      </p:sp>
      <p:sp>
        <p:nvSpPr>
          <p:cNvPr name="Freeform 9" id="9"/>
          <p:cNvSpPr/>
          <p:nvPr/>
        </p:nvSpPr>
        <p:spPr>
          <a:xfrm flipH="false" flipV="false" rot="0">
            <a:off x="985308" y="3049237"/>
            <a:ext cx="4576306" cy="901142"/>
          </a:xfrm>
          <a:custGeom>
            <a:avLst/>
            <a:gdLst/>
            <a:ahLst/>
            <a:cxnLst/>
            <a:rect r="r" b="b" t="t" l="l"/>
            <a:pathLst>
              <a:path h="901142" w="4576306">
                <a:moveTo>
                  <a:pt x="0" y="0"/>
                </a:moveTo>
                <a:lnTo>
                  <a:pt x="4576306" y="0"/>
                </a:lnTo>
                <a:lnTo>
                  <a:pt x="4576306" y="901142"/>
                </a:lnTo>
                <a:lnTo>
                  <a:pt x="0" y="901142"/>
                </a:lnTo>
                <a:lnTo>
                  <a:pt x="0" y="0"/>
                </a:lnTo>
                <a:close/>
              </a:path>
            </a:pathLst>
          </a:custGeom>
          <a:blipFill>
            <a:blip r:embed="rId4"/>
            <a:stretch>
              <a:fillRect l="0" t="-100000" r="0" b="0"/>
            </a:stretch>
          </a:blipFill>
        </p:spPr>
      </p:sp>
      <p:sp>
        <p:nvSpPr>
          <p:cNvPr name="Freeform 10" id="10"/>
          <p:cNvSpPr/>
          <p:nvPr/>
        </p:nvSpPr>
        <p:spPr>
          <a:xfrm flipH="false" flipV="false" rot="0">
            <a:off x="1039495" y="4850548"/>
            <a:ext cx="4576306" cy="649003"/>
          </a:xfrm>
          <a:custGeom>
            <a:avLst/>
            <a:gdLst/>
            <a:ahLst/>
            <a:cxnLst/>
            <a:rect r="r" b="b" t="t" l="l"/>
            <a:pathLst>
              <a:path h="649003" w="4576306">
                <a:moveTo>
                  <a:pt x="0" y="0"/>
                </a:moveTo>
                <a:lnTo>
                  <a:pt x="4576306" y="0"/>
                </a:lnTo>
                <a:lnTo>
                  <a:pt x="4576306" y="649003"/>
                </a:lnTo>
                <a:lnTo>
                  <a:pt x="0" y="649003"/>
                </a:lnTo>
                <a:lnTo>
                  <a:pt x="0" y="0"/>
                </a:lnTo>
                <a:close/>
              </a:path>
            </a:pathLst>
          </a:custGeom>
          <a:blipFill>
            <a:blip r:embed="rId5"/>
            <a:stretch>
              <a:fillRect l="0" t="0" r="0" b="-171203"/>
            </a:stretch>
          </a:blipFill>
        </p:spPr>
      </p:sp>
      <p:sp>
        <p:nvSpPr>
          <p:cNvPr name="TextBox 11" id="11"/>
          <p:cNvSpPr txBox="true"/>
          <p:nvPr/>
        </p:nvSpPr>
        <p:spPr>
          <a:xfrm rot="0">
            <a:off x="1039495" y="1890406"/>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KNN</a:t>
            </a:r>
          </a:p>
        </p:txBody>
      </p:sp>
      <p:sp>
        <p:nvSpPr>
          <p:cNvPr name="TextBox 12" id="12"/>
          <p:cNvSpPr txBox="true"/>
          <p:nvPr/>
        </p:nvSpPr>
        <p:spPr>
          <a:xfrm rot="0">
            <a:off x="734695" y="879257"/>
            <a:ext cx="41133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MODEL BUILDING</a:t>
            </a:r>
            <a:r>
              <a:rPr lang="en-US" sz="3555" spc="-209">
                <a:solidFill>
                  <a:srgbClr val="263F6B"/>
                </a:solidFill>
                <a:latin typeface="Montserrat Ultra-Bold Italics"/>
              </a:rPr>
              <a:t> </a:t>
            </a:r>
          </a:p>
        </p:txBody>
      </p:sp>
      <p:sp>
        <p:nvSpPr>
          <p:cNvPr name="Freeform 13" id="13"/>
          <p:cNvSpPr/>
          <p:nvPr/>
        </p:nvSpPr>
        <p:spPr>
          <a:xfrm flipH="false" flipV="false" rot="0">
            <a:off x="1039495" y="5499551"/>
            <a:ext cx="4576306" cy="847361"/>
          </a:xfrm>
          <a:custGeom>
            <a:avLst/>
            <a:gdLst/>
            <a:ahLst/>
            <a:cxnLst/>
            <a:rect r="r" b="b" t="t" l="l"/>
            <a:pathLst>
              <a:path h="847361" w="4576306">
                <a:moveTo>
                  <a:pt x="0" y="0"/>
                </a:moveTo>
                <a:lnTo>
                  <a:pt x="4576306" y="0"/>
                </a:lnTo>
                <a:lnTo>
                  <a:pt x="4576306" y="847361"/>
                </a:lnTo>
                <a:lnTo>
                  <a:pt x="0" y="847361"/>
                </a:lnTo>
                <a:lnTo>
                  <a:pt x="0" y="0"/>
                </a:lnTo>
                <a:close/>
              </a:path>
            </a:pathLst>
          </a:custGeom>
          <a:blipFill>
            <a:blip r:embed="rId5"/>
            <a:stretch>
              <a:fillRect l="0" t="-107717"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882353" y="4144498"/>
            <a:ext cx="978635" cy="279832"/>
            <a:chOff x="0" y="0"/>
            <a:chExt cx="678903" cy="194126"/>
          </a:xfrm>
        </p:grpSpPr>
        <p:sp>
          <p:nvSpPr>
            <p:cNvPr name="Freeform 3" id="3"/>
            <p:cNvSpPr/>
            <p:nvPr/>
          </p:nvSpPr>
          <p:spPr>
            <a:xfrm flipH="false" flipV="false" rot="0">
              <a:off x="0" y="0"/>
              <a:ext cx="678903" cy="194126"/>
            </a:xfrm>
            <a:custGeom>
              <a:avLst/>
              <a:gdLst/>
              <a:ahLst/>
              <a:cxnLst/>
              <a:rect r="r" b="b" t="t" l="l"/>
              <a:pathLst>
                <a:path h="194126" w="678903">
                  <a:moveTo>
                    <a:pt x="475703" y="0"/>
                  </a:moveTo>
                  <a:cubicBezTo>
                    <a:pt x="587927" y="0"/>
                    <a:pt x="678903" y="43457"/>
                    <a:pt x="678903" y="97063"/>
                  </a:cubicBezTo>
                  <a:cubicBezTo>
                    <a:pt x="678903" y="150670"/>
                    <a:pt x="587927" y="194126"/>
                    <a:pt x="475703" y="194126"/>
                  </a:cubicBezTo>
                  <a:lnTo>
                    <a:pt x="203200" y="194126"/>
                  </a:lnTo>
                  <a:cubicBezTo>
                    <a:pt x="90976" y="194126"/>
                    <a:pt x="0" y="150670"/>
                    <a:pt x="0" y="97063"/>
                  </a:cubicBezTo>
                  <a:cubicBezTo>
                    <a:pt x="0" y="43457"/>
                    <a:pt x="90976" y="0"/>
                    <a:pt x="203200" y="0"/>
                  </a:cubicBezTo>
                  <a:close/>
                </a:path>
              </a:pathLst>
            </a:custGeom>
            <a:solidFill>
              <a:srgbClr val="365679"/>
            </a:solidFill>
          </p:spPr>
        </p:sp>
        <p:sp>
          <p:nvSpPr>
            <p:cNvPr name="TextBox 4" id="4"/>
            <p:cNvSpPr txBox="true"/>
            <p:nvPr/>
          </p:nvSpPr>
          <p:spPr>
            <a:xfrm>
              <a:off x="0" y="-47625"/>
              <a:ext cx="678903" cy="241751"/>
            </a:xfrm>
            <a:prstGeom prst="rect">
              <a:avLst/>
            </a:prstGeom>
          </p:spPr>
          <p:txBody>
            <a:bodyPr anchor="ctr" rtlCol="false" tIns="36124" lIns="36124" bIns="36124" rIns="36124"/>
            <a:lstStyle/>
            <a:p>
              <a:pPr algn="ctr">
                <a:lnSpc>
                  <a:spcPts val="2360"/>
                </a:lnSpc>
              </a:pPr>
            </a:p>
          </p:txBody>
        </p:sp>
      </p:grpSp>
      <p:sp>
        <p:nvSpPr>
          <p:cNvPr name="AutoShape 5" id="5"/>
          <p:cNvSpPr/>
          <p:nvPr/>
        </p:nvSpPr>
        <p:spPr>
          <a:xfrm rot="-1753206">
            <a:off x="-788508" y="3096431"/>
            <a:ext cx="18334928" cy="6816827"/>
          </a:xfrm>
          <a:prstGeom prst="rect">
            <a:avLst/>
          </a:prstGeom>
          <a:solidFill>
            <a:srgbClr val="545454">
              <a:alpha val="4706"/>
            </a:srgbClr>
          </a:solidFill>
        </p:spPr>
      </p:sp>
      <p:sp>
        <p:nvSpPr>
          <p:cNvPr name="TextBox 6" id="6"/>
          <p:cNvSpPr txBox="true"/>
          <p:nvPr/>
        </p:nvSpPr>
        <p:spPr>
          <a:xfrm rot="0">
            <a:off x="1302840" y="1974206"/>
            <a:ext cx="40391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CONCLUSION</a:t>
            </a:r>
          </a:p>
        </p:txBody>
      </p:sp>
      <p:grpSp>
        <p:nvGrpSpPr>
          <p:cNvPr name="Group 7" id="7"/>
          <p:cNvGrpSpPr/>
          <p:nvPr/>
        </p:nvGrpSpPr>
        <p:grpSpPr>
          <a:xfrm rot="0">
            <a:off x="2515109" y="4144498"/>
            <a:ext cx="2387201" cy="279832"/>
            <a:chOff x="0" y="0"/>
            <a:chExt cx="2477401" cy="290405"/>
          </a:xfrm>
        </p:grpSpPr>
        <p:sp>
          <p:nvSpPr>
            <p:cNvPr name="Freeform 8" id="8"/>
            <p:cNvSpPr/>
            <p:nvPr/>
          </p:nvSpPr>
          <p:spPr>
            <a:xfrm flipH="false" flipV="false" rot="0">
              <a:off x="0" y="0"/>
              <a:ext cx="2477401" cy="290405"/>
            </a:xfrm>
            <a:custGeom>
              <a:avLst/>
              <a:gdLst/>
              <a:ahLst/>
              <a:cxnLst/>
              <a:rect r="r" b="b" t="t" l="l"/>
              <a:pathLst>
                <a:path h="290405" w="2477401">
                  <a:moveTo>
                    <a:pt x="2274201" y="0"/>
                  </a:moveTo>
                  <a:cubicBezTo>
                    <a:pt x="2386426" y="0"/>
                    <a:pt x="2477401" y="65009"/>
                    <a:pt x="2477401" y="145203"/>
                  </a:cubicBezTo>
                  <a:cubicBezTo>
                    <a:pt x="2477401" y="225396"/>
                    <a:pt x="2386426" y="290405"/>
                    <a:pt x="2274201" y="290405"/>
                  </a:cubicBezTo>
                  <a:lnTo>
                    <a:pt x="203200" y="290405"/>
                  </a:lnTo>
                  <a:cubicBezTo>
                    <a:pt x="90976" y="290405"/>
                    <a:pt x="0" y="225396"/>
                    <a:pt x="0" y="145203"/>
                  </a:cubicBezTo>
                  <a:cubicBezTo>
                    <a:pt x="0" y="65009"/>
                    <a:pt x="90976" y="0"/>
                    <a:pt x="203200" y="0"/>
                  </a:cubicBezTo>
                  <a:close/>
                </a:path>
              </a:pathLst>
            </a:custGeom>
            <a:solidFill>
              <a:srgbClr val="365679"/>
            </a:solidFill>
          </p:spPr>
        </p:sp>
        <p:sp>
          <p:nvSpPr>
            <p:cNvPr name="TextBox 9" id="9"/>
            <p:cNvSpPr txBox="true"/>
            <p:nvPr/>
          </p:nvSpPr>
          <p:spPr>
            <a:xfrm>
              <a:off x="0" y="-47625"/>
              <a:ext cx="2477401" cy="338030"/>
            </a:xfrm>
            <a:prstGeom prst="rect">
              <a:avLst/>
            </a:prstGeom>
          </p:spPr>
          <p:txBody>
            <a:bodyPr anchor="ctr" rtlCol="false" tIns="36124" lIns="36124" bIns="36124" rIns="36124"/>
            <a:lstStyle/>
            <a:p>
              <a:pPr algn="ctr">
                <a:lnSpc>
                  <a:spcPts val="2360"/>
                </a:lnSpc>
              </a:pPr>
            </a:p>
          </p:txBody>
        </p:sp>
      </p:grpSp>
      <p:sp>
        <p:nvSpPr>
          <p:cNvPr name="TextBox 10" id="10"/>
          <p:cNvSpPr txBox="true"/>
          <p:nvPr/>
        </p:nvSpPr>
        <p:spPr>
          <a:xfrm rot="0">
            <a:off x="1302840" y="2871821"/>
            <a:ext cx="9623713" cy="1552509"/>
          </a:xfrm>
          <a:prstGeom prst="rect">
            <a:avLst/>
          </a:prstGeom>
        </p:spPr>
        <p:txBody>
          <a:bodyPr anchor="t" rtlCol="false" tIns="0" lIns="0" bIns="0" rIns="0">
            <a:spAutoFit/>
          </a:bodyPr>
          <a:lstStyle/>
          <a:p>
            <a:pPr algn="just">
              <a:lnSpc>
                <a:spcPts val="2485"/>
              </a:lnSpc>
              <a:spcBef>
                <a:spcPct val="0"/>
              </a:spcBef>
            </a:pPr>
            <a:r>
              <a:rPr lang="en-US" sz="1911" spc="38">
                <a:solidFill>
                  <a:srgbClr val="000000"/>
                </a:solidFill>
                <a:latin typeface="Montserrat"/>
              </a:rPr>
              <a:t>Using the logistic regression model has an accuracy rate of 96.25%, decision tree has an accuracy rate of 93.75%, random forest has an accuracy rate of 93.125%, naive bayes has an accuracy rate of 30%, KNN has an accuracy rate of 93.125%, and SVM has an accuracy rate of 92.5%. It can be concluded that using the </a:t>
            </a:r>
            <a:r>
              <a:rPr lang="en-US" sz="1911" spc="38">
                <a:solidFill>
                  <a:srgbClr val="FFFFFF"/>
                </a:solidFill>
                <a:latin typeface="Montserrat"/>
              </a:rPr>
              <a:t>logistic regression</a:t>
            </a:r>
            <a:r>
              <a:rPr lang="en-US" sz="1911" spc="38">
                <a:solidFill>
                  <a:srgbClr val="000000"/>
                </a:solidFill>
                <a:latin typeface="Montserrat"/>
              </a:rPr>
              <a:t> model has the highest accuracy rate of </a:t>
            </a:r>
            <a:r>
              <a:rPr lang="en-US" sz="1911" spc="38">
                <a:solidFill>
                  <a:srgbClr val="FFFFFF"/>
                </a:solidFill>
                <a:latin typeface="Montserrat"/>
              </a:rPr>
              <a:t>96.25%</a:t>
            </a:r>
            <a:r>
              <a:rPr lang="en-US" sz="1911" spc="38">
                <a:solidFill>
                  <a:srgbClr val="000000"/>
                </a:solidFill>
                <a:latin typeface="Montserrat"/>
              </a:rPr>
              <a:t>.</a:t>
            </a:r>
          </a:p>
        </p:txBody>
      </p:sp>
      <p:sp>
        <p:nvSpPr>
          <p:cNvPr name="AutoShape 11" id="11"/>
          <p:cNvSpPr/>
          <p:nvPr/>
        </p:nvSpPr>
        <p:spPr>
          <a:xfrm rot="-8231889">
            <a:off x="-7185528" y="4392263"/>
            <a:ext cx="11541760" cy="7424822"/>
          </a:xfrm>
          <a:prstGeom prst="rect">
            <a:avLst/>
          </a:prstGeom>
          <a:solidFill>
            <a:srgbClr val="213559"/>
          </a:solidFill>
        </p:spPr>
      </p:sp>
      <p:sp>
        <p:nvSpPr>
          <p:cNvPr name="AutoShape 12" id="12"/>
          <p:cNvSpPr/>
          <p:nvPr/>
        </p:nvSpPr>
        <p:spPr>
          <a:xfrm rot="-8231889">
            <a:off x="-7468927" y="4649308"/>
            <a:ext cx="11541760" cy="7424822"/>
          </a:xfrm>
          <a:prstGeom prst="rect">
            <a:avLst/>
          </a:prstGeom>
          <a:solidFill>
            <a:srgbClr val="263F6B"/>
          </a:solidFill>
        </p:spPr>
      </p:sp>
      <p:sp>
        <p:nvSpPr>
          <p:cNvPr name="Freeform 13" id="13"/>
          <p:cNvSpPr/>
          <p:nvPr/>
        </p:nvSpPr>
        <p:spPr>
          <a:xfrm flipH="false" flipV="false" rot="0">
            <a:off x="734695" y="731520"/>
            <a:ext cx="1267953" cy="209789"/>
          </a:xfrm>
          <a:custGeom>
            <a:avLst/>
            <a:gdLst/>
            <a:ahLst/>
            <a:cxnLst/>
            <a:rect r="r" b="b" t="t" l="l"/>
            <a:pathLst>
              <a:path h="209789" w="1267953">
                <a:moveTo>
                  <a:pt x="0" y="0"/>
                </a:moveTo>
                <a:lnTo>
                  <a:pt x="1267953" y="0"/>
                </a:lnTo>
                <a:lnTo>
                  <a:pt x="1267953" y="209789"/>
                </a:lnTo>
                <a:lnTo>
                  <a:pt x="0" y="209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414121" y="5202784"/>
            <a:ext cx="1818180" cy="1831500"/>
          </a:xfrm>
          <a:custGeom>
            <a:avLst/>
            <a:gdLst/>
            <a:ahLst/>
            <a:cxnLst/>
            <a:rect r="r" b="b" t="t" l="l"/>
            <a:pathLst>
              <a:path h="1831500" w="1818180">
                <a:moveTo>
                  <a:pt x="0" y="0"/>
                </a:moveTo>
                <a:lnTo>
                  <a:pt x="1818181" y="0"/>
                </a:lnTo>
                <a:lnTo>
                  <a:pt x="1818181"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27075" y="1232869"/>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a:off x="1302840" y="1716783"/>
            <a:ext cx="985828" cy="0"/>
          </a:xfrm>
          <a:prstGeom prst="line">
            <a:avLst/>
          </a:prstGeom>
          <a:ln cap="flat" w="57150">
            <a:solidFill>
              <a:srgbClr val="263F6B"/>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DAF-C0gIz2s</dc:identifier>
  <dcterms:modified xsi:type="dcterms:W3CDTF">2011-08-01T06:04:30Z</dcterms:modified>
  <cp:revision>1</cp:revision>
  <dc:title>DATA SCIENCE</dc:title>
</cp:coreProperties>
</file>